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image" Target="../media/image-4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image" Target="../media/image-5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image" Target="../media/image-6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00763" y="171450"/>
            <a:ext cx="2871788" cy="4800600"/>
          </a:xfrm>
          <a:prstGeom prst="roundRect">
            <a:avLst>
              <a:gd name="adj" fmla="val 7960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4362450"/>
            <a:ext cx="514350" cy="514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1450" y="347663"/>
            <a:ext cx="53244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sal + plongê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981450" y="766763"/>
            <a:ext cx="532447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diagnóstico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0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300413"/>
            <a:ext cx="603885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Focar no resultado, e não no que de fato está sendo implementado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Para cada ideia do chapéu verde, listar 3 benefícios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benefícios para equipe, clientes e empresa, ou para si próprio!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O que mais abre de espaço pra fazermos? Tem algo que conseguiriamos começar a fazer para ir além, até os 110%? Tem algo que abriria espaço para sermos mais B?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Sonhar alto com os resultados!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benefícios, valor, pontos fortes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de bom pode vir das ideias que tivemos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24275"/>
            <a:ext cx="4733925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Listar 3-5 obstáculos principais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Aqui é o espaço para exercitarmos os medos e receios, também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Depois podemos pensar em como mitigar cada risco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Ser realista, mas construtivo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riscos, críticas, pontos fracos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pode dar errado</a:t>
            </a:r>
            <a:endParaRPr lang="en-US"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2">
    <p:bg>
      <p:bgPr>
        <a:solidFill>
          <a:srgbClr val="F21C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00463"/>
            <a:ext cx="3595688" cy="876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Votação das melhores ideias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Compartilhar sentimentos sobre cada proposta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o que mais empolga a equipe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sentimentos, intuições, reações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sinto sobre cada ideia?</a:t>
            </a:r>
            <a:endParaRPr lang="en-US"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3">
    <p:bg>
      <p:bgPr>
        <a:solidFill>
          <a:srgbClr val="169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00463"/>
            <a:ext cx="6738938" cy="876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Definir responsáveis e prazos específicos - a gente consegue? o que faltaria para isto?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Criar* m plano de implementação prático - o que falta para isto estar bem concreto e acionável?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Estabelecer métricas de sucesso - como mediriamos sucesso dessa solução?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organização do processo, síntese, próximos passos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Como viabilizar?</a:t>
            </a:r>
            <a:endParaRPr lang="en-US"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00763" y="171450"/>
            <a:ext cx="2871788" cy="4800600"/>
          </a:xfrm>
          <a:prstGeom prst="roundRect">
            <a:avLst>
              <a:gd name="adj" fmla="val 7960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4362450"/>
            <a:ext cx="514350" cy="514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1450" y="347663"/>
            <a:ext cx="53244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sal + plongê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981450" y="766763"/>
            <a:ext cx="532447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diagnóstico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77013" y="0"/>
            <a:ext cx="2566988" cy="5143500"/>
          </a:xfrm>
          <a:prstGeom prst="rect">
            <a:avLst/>
          </a:prstGeom>
          <a:solidFill>
            <a:srgbClr val="ECE6DE"/>
          </a:solidFill>
          <a:ln/>
        </p:spPr>
      </p:sp>
      <p:sp>
        <p:nvSpPr>
          <p:cNvPr id="3" name="Shape 1"/>
          <p:cNvSpPr/>
          <p:nvPr/>
        </p:nvSpPr>
        <p:spPr>
          <a:xfrm>
            <a:off x="1905000" y="0"/>
            <a:ext cx="4752975" cy="5143500"/>
          </a:xfrm>
          <a:prstGeom prst="rect">
            <a:avLst/>
          </a:prstGeom>
          <a:solidFill>
            <a:srgbClr val="E67268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2081212" cy="5143500"/>
          </a:xfrm>
          <a:prstGeom prst="rect">
            <a:avLst/>
          </a:prstGeom>
          <a:solidFill>
            <a:srgbClr val="1D4FCD"/>
          </a:solidFill>
          <a:ln/>
        </p:spPr>
      </p:sp>
      <p:sp>
        <p:nvSpPr>
          <p:cNvPr id="5" name="Text 3"/>
          <p:cNvSpPr/>
          <p:nvPr/>
        </p:nvSpPr>
        <p:spPr>
          <a:xfrm>
            <a:off x="171450" y="195263"/>
            <a:ext cx="2138363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</a:t>
            </a:r>
            <a:endParaRPr lang="en-US" sz="5625" dirty="0"/>
          </a:p>
        </p:txBody>
      </p:sp>
      <p:sp>
        <p:nvSpPr>
          <p:cNvPr id="6" name="Text 4"/>
          <p:cNvSpPr/>
          <p:nvPr/>
        </p:nvSpPr>
        <p:spPr>
          <a:xfrm>
            <a:off x="176213" y="4195763"/>
            <a:ext cx="2190750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estudo</a:t>
            </a:r>
            <a:endParaRPr lang="en-US" sz="3600" dirty="0"/>
          </a:p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contexto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2195513" y="195263"/>
            <a:ext cx="4810125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002</a:t>
            </a:r>
            <a:endParaRPr lang="en-US" sz="5625" dirty="0"/>
          </a:p>
        </p:txBody>
      </p:sp>
      <p:sp>
        <p:nvSpPr>
          <p:cNvPr id="8" name="Text 6"/>
          <p:cNvSpPr/>
          <p:nvPr/>
        </p:nvSpPr>
        <p:spPr>
          <a:xfrm>
            <a:off x="2195513" y="4186238"/>
            <a:ext cx="48625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ponto de vista</a:t>
            </a:r>
            <a:endParaRPr lang="en-US" sz="3600" dirty="0"/>
          </a:p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6877050" y="195263"/>
            <a:ext cx="2624138" cy="642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003</a:t>
            </a:r>
            <a:endParaRPr lang="en-US" sz="5625" dirty="0"/>
          </a:p>
        </p:txBody>
      </p:sp>
      <p:sp>
        <p:nvSpPr>
          <p:cNvPr id="10" name="Text 8"/>
          <p:cNvSpPr/>
          <p:nvPr/>
        </p:nvSpPr>
        <p:spPr>
          <a:xfrm>
            <a:off x="6877050" y="4138613"/>
            <a:ext cx="2676525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</a:t>
            </a:r>
            <a:endParaRPr lang="en-US" sz="3600" dirty="0"/>
          </a:p>
          <a:p>
            <a:pPr algn="l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passos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" y="2571750"/>
            <a:ext cx="2019300" cy="21431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 rot="5400000">
            <a:off x="5595938" y="3733800"/>
            <a:ext cx="1314450" cy="381000"/>
          </a:xfrm>
          <a:prstGeom prst="leftArrow">
            <a:avLst/>
          </a:prstGeom>
          <a:solidFill>
            <a:srgbClr val="1D4FCD"/>
          </a:solidFill>
          <a:ln w="12700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573391" y="1332072"/>
            <a:ext cx="2477928" cy="2477928"/>
          </a:xfrm>
          <a:prstGeom prst="diamond">
            <a:avLst/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66827" y="1421771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54857" y="1328738"/>
            <a:ext cx="2477928" cy="2477928"/>
          </a:xfrm>
          <a:prstGeom prst="diamond">
            <a:avLst/>
          </a:prstGeom>
          <a:solidFill>
            <a:srgbClr val="E6726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52033" y="1418437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31361" y="2465982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 rot="5400000">
            <a:off x="4226495" y="2550543"/>
            <a:ext cx="1167261" cy="0"/>
          </a:xfrm>
          <a:prstGeom prst="line">
            <a:avLst/>
          </a:prstGeom>
          <a:noFill/>
          <a:ln w="35574">
            <a:solidFill>
              <a:srgbClr val="1D4FC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5400000">
            <a:off x="7112570" y="2550543"/>
            <a:ext cx="1167261" cy="0"/>
          </a:xfrm>
          <a:prstGeom prst="line">
            <a:avLst/>
          </a:prstGeom>
          <a:noFill/>
          <a:ln w="35574">
            <a:solidFill>
              <a:srgbClr val="E67268"/>
            </a:solidFill>
            <a:prstDash val="solid"/>
          </a:ln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488" y="0"/>
            <a:ext cx="6005513" cy="51435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ESTUDO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5576888" y="4700588"/>
            <a:ext cx="1819275" cy="2667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objetivo deste trabalho foi chegar aqui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5209874" y="1778493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1D4FCD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6" name="Text 13"/>
          <p:cNvSpPr/>
          <p:nvPr/>
        </p:nvSpPr>
        <p:spPr>
          <a:xfrm>
            <a:off x="8205487" y="1888030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67268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7" name="Text 14"/>
          <p:cNvSpPr/>
          <p:nvPr/>
        </p:nvSpPr>
        <p:spPr>
          <a:xfrm>
            <a:off x="3862446" y="1876483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1D4FCD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18" name="Text 15"/>
          <p:cNvSpPr/>
          <p:nvPr/>
        </p:nvSpPr>
        <p:spPr>
          <a:xfrm>
            <a:off x="4157021" y="2475988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descobrir</a:t>
            </a:r>
            <a:endParaRPr lang="en-US" sz="1354" dirty="0"/>
          </a:p>
        </p:txBody>
      </p:sp>
      <p:sp>
        <p:nvSpPr>
          <p:cNvPr id="19" name="Text 16"/>
          <p:cNvSpPr/>
          <p:nvPr/>
        </p:nvSpPr>
        <p:spPr>
          <a:xfrm>
            <a:off x="5120846" y="2475988"/>
            <a:ext cx="776287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definir</a:t>
            </a:r>
            <a:endParaRPr lang="en-US" sz="1354" dirty="0"/>
          </a:p>
        </p:txBody>
      </p:sp>
      <p:sp>
        <p:nvSpPr>
          <p:cNvPr id="20" name="Text 17"/>
          <p:cNvSpPr/>
          <p:nvPr/>
        </p:nvSpPr>
        <p:spPr>
          <a:xfrm>
            <a:off x="6011298" y="2872857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21" name="Text 18"/>
          <p:cNvSpPr/>
          <p:nvPr/>
        </p:nvSpPr>
        <p:spPr>
          <a:xfrm>
            <a:off x="8532582" y="2939558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22" name="Text 19"/>
          <p:cNvSpPr/>
          <p:nvPr/>
        </p:nvSpPr>
        <p:spPr>
          <a:xfrm>
            <a:off x="3343275" y="2906206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23" name="Text 20"/>
          <p:cNvSpPr/>
          <p:nvPr/>
        </p:nvSpPr>
        <p:spPr>
          <a:xfrm>
            <a:off x="6800908" y="1809808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67268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24" name="Text 21"/>
          <p:cNvSpPr/>
          <p:nvPr/>
        </p:nvSpPr>
        <p:spPr>
          <a:xfrm>
            <a:off x="6991796" y="2442637"/>
            <a:ext cx="1090613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desenvolver</a:t>
            </a:r>
            <a:endParaRPr lang="en-US" sz="1354" dirty="0"/>
          </a:p>
        </p:txBody>
      </p:sp>
      <p:sp>
        <p:nvSpPr>
          <p:cNvPr id="25" name="Text 22"/>
          <p:cNvSpPr/>
          <p:nvPr/>
        </p:nvSpPr>
        <p:spPr>
          <a:xfrm>
            <a:off x="7915601" y="2445972"/>
            <a:ext cx="89535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entregar</a:t>
            </a:r>
            <a:endParaRPr lang="en-US" sz="1354" dirty="0"/>
          </a:p>
        </p:txBody>
      </p:sp>
      <p:sp>
        <p:nvSpPr>
          <p:cNvPr id="26" name="Text 23"/>
          <p:cNvSpPr/>
          <p:nvPr/>
        </p:nvSpPr>
        <p:spPr>
          <a:xfrm>
            <a:off x="647700" y="2571750"/>
            <a:ext cx="2476500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DIAMANTE DUPLO</a:t>
            </a:r>
            <a:endParaRPr lang="en-US" sz="1725" dirty="0"/>
          </a:p>
        </p:txBody>
      </p:sp>
      <p:sp>
        <p:nvSpPr>
          <p:cNvPr id="27" name="Text 24"/>
          <p:cNvSpPr/>
          <p:nvPr/>
        </p:nvSpPr>
        <p:spPr>
          <a:xfrm>
            <a:off x="647700" y="2981325"/>
            <a:ext cx="24717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055"/>
              </a:lnSpc>
              <a:buNone/>
            </a:pPr>
            <a:r>
              <a:rPr lang="en-US" sz="900" b="1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Lembrar que definir bem o problema é sempre o investimento mais barato.</a:t>
            </a:r>
            <a:pPr algn="l" indent="0" marL="0">
              <a:lnSpc>
                <a:spcPts val="1055"/>
              </a:lnSpc>
              <a:buNone/>
            </a:pPr>
            <a:r>
              <a:rPr lang="en-US" sz="9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hora gasta entendendo a questão economiza muitas horas de retrabalho em tecnologia.</a:t>
            </a:r>
            <a:endParaRPr lang="en-US" sz="90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metodologia de design, o </a:t>
            </a:r>
            <a:pPr algn="l" indent="0" marL="0">
              <a:lnSpc>
                <a:spcPts val="1055"/>
              </a:lnSpc>
              <a:buNone/>
            </a:pPr>
            <a:r>
              <a:rPr lang="en-US" sz="900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double diamond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traz clareza, evita soluções superficiais e garante que todos estejam alinhados sobre o problema certo antes de construir — poupando recursos e investimentos desnecessários.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7938" y="0"/>
            <a:ext cx="2786063" cy="5143500"/>
          </a:xfrm>
          <a:prstGeom prst="rect">
            <a:avLst/>
          </a:prstGeom>
          <a:solidFill>
            <a:srgbClr val="E67268"/>
          </a:solidFill>
          <a:ln/>
        </p:spPr>
      </p:sp>
      <p:sp>
        <p:nvSpPr>
          <p:cNvPr id="3" name="Shape 1"/>
          <p:cNvSpPr/>
          <p:nvPr/>
        </p:nvSpPr>
        <p:spPr>
          <a:xfrm>
            <a:off x="1185863" y="523875"/>
            <a:ext cx="2138363" cy="1171575"/>
          </a:xfrm>
          <a:prstGeom prst="roundRect">
            <a:avLst>
              <a:gd name="adj" fmla="val 19512"/>
            </a:avLst>
          </a:prstGeom>
          <a:solidFill>
            <a:srgbClr val="ECE6DE"/>
          </a:solidFill>
          <a:ln/>
        </p:spPr>
      </p:sp>
      <p:sp>
        <p:nvSpPr>
          <p:cNvPr id="4" name="Shape 2"/>
          <p:cNvSpPr/>
          <p:nvPr/>
        </p:nvSpPr>
        <p:spPr>
          <a:xfrm>
            <a:off x="1185863" y="1790700"/>
            <a:ext cx="2138363" cy="1419225"/>
          </a:xfrm>
          <a:prstGeom prst="roundRect">
            <a:avLst>
              <a:gd name="adj" fmla="val 16107"/>
            </a:avLst>
          </a:prstGeom>
          <a:solidFill>
            <a:srgbClr val="ECE6DE"/>
          </a:solidFill>
          <a:ln/>
        </p:spPr>
      </p:sp>
      <p:sp>
        <p:nvSpPr>
          <p:cNvPr id="5" name="Shape 3"/>
          <p:cNvSpPr/>
          <p:nvPr/>
        </p:nvSpPr>
        <p:spPr>
          <a:xfrm>
            <a:off x="3405188" y="523875"/>
            <a:ext cx="2138363" cy="904875"/>
          </a:xfrm>
          <a:prstGeom prst="roundRect">
            <a:avLst>
              <a:gd name="adj" fmla="val 25263"/>
            </a:avLst>
          </a:prstGeom>
          <a:solidFill>
            <a:srgbClr val="ECE6DE"/>
          </a:solidFill>
          <a:ln/>
        </p:spPr>
      </p:sp>
      <p:sp>
        <p:nvSpPr>
          <p:cNvPr id="6" name="Shape 4"/>
          <p:cNvSpPr/>
          <p:nvPr/>
        </p:nvSpPr>
        <p:spPr>
          <a:xfrm>
            <a:off x="1185863" y="3305175"/>
            <a:ext cx="2138363" cy="1428750"/>
          </a:xfrm>
          <a:prstGeom prst="roundRect">
            <a:avLst>
              <a:gd name="adj" fmla="val 16000"/>
            </a:avLst>
          </a:prstGeom>
          <a:solidFill>
            <a:srgbClr val="ECE6DE"/>
          </a:solidFill>
          <a:ln/>
        </p:spPr>
      </p:sp>
      <p:sp>
        <p:nvSpPr>
          <p:cNvPr id="7" name="Shape 5"/>
          <p:cNvSpPr/>
          <p:nvPr/>
        </p:nvSpPr>
        <p:spPr>
          <a:xfrm>
            <a:off x="3405188" y="1576388"/>
            <a:ext cx="2138363" cy="742950"/>
          </a:xfrm>
          <a:prstGeom prst="roundRect">
            <a:avLst>
              <a:gd name="adj" fmla="val 30769"/>
            </a:avLst>
          </a:prstGeom>
          <a:solidFill>
            <a:srgbClr val="ECE6DE"/>
          </a:solidFill>
          <a:ln/>
        </p:spPr>
      </p:sp>
      <p:sp>
        <p:nvSpPr>
          <p:cNvPr id="8" name="Shape 6"/>
          <p:cNvSpPr/>
          <p:nvPr/>
        </p:nvSpPr>
        <p:spPr>
          <a:xfrm>
            <a:off x="3405188" y="3581400"/>
            <a:ext cx="2138363" cy="1152525"/>
          </a:xfrm>
          <a:prstGeom prst="roundRect">
            <a:avLst>
              <a:gd name="adj" fmla="val 19835"/>
            </a:avLst>
          </a:prstGeom>
          <a:solidFill>
            <a:srgbClr val="ECE6DE"/>
          </a:solidFill>
          <a:ln/>
        </p:spPr>
      </p:sp>
      <p:sp>
        <p:nvSpPr>
          <p:cNvPr id="9" name="Shape 7"/>
          <p:cNvSpPr/>
          <p:nvPr/>
        </p:nvSpPr>
        <p:spPr>
          <a:xfrm>
            <a:off x="12930188" y="1238250"/>
            <a:ext cx="2138363" cy="2138363"/>
          </a:xfrm>
          <a:prstGeom prst="roundRect">
            <a:avLst>
              <a:gd name="adj" fmla="val 10690"/>
            </a:avLst>
          </a:prstGeom>
          <a:solidFill>
            <a:srgbClr val="F2E2FF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0"/>
            <a:ext cx="8496300" cy="51435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ESTUDO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3605213" y="3829050"/>
            <a:ext cx="2200275" cy="790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582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124.051</a:t>
            </a:r>
            <a:pPr algn="ctr" indent="0" marL="0">
              <a:lnSpc>
                <a:spcPts val="1582"/>
              </a:lnSpc>
              <a:buNone/>
            </a:pPr>
            <a:r>
              <a:rPr lang="en-US" sz="135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palavras em</a:t>
            </a:r>
            <a:endParaRPr lang="en-US" sz="1350" dirty="0"/>
          </a:p>
          <a:p>
            <a:pPr algn="ctr" indent="0" marL="0">
              <a:lnSpc>
                <a:spcPts val="1582"/>
              </a:lnSpc>
              <a:buNone/>
            </a:pPr>
            <a:r>
              <a:rPr lang="en-US" sz="135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15.216</a:t>
            </a:r>
            <a:pPr algn="ctr" indent="0" marL="0">
              <a:lnSpc>
                <a:spcPts val="1582"/>
              </a:lnSpc>
              <a:buNone/>
            </a:pPr>
            <a:r>
              <a:rPr lang="en-US" sz="135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linhas</a:t>
            </a:r>
            <a:endParaRPr lang="en-US" sz="135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texto transcrito, análises e resumos gerados, e reformatações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3605213" y="1709738"/>
            <a:ext cx="2200275" cy="53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Figma, OKRs desde 2021, Produto 2024, históricos, Miro, printscreens,</a:t>
            </a:r>
            <a:endParaRPr lang="en-US" sz="9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...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1371600" y="3714750"/>
            <a:ext cx="222885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800" b="1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TYPEFORMS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”SOLTE O VERBO!”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3590925" y="738188"/>
            <a:ext cx="2228850" cy="476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800" b="1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OUTROS PAPOS,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TRAZENDO VISÕES EXTERNAS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457325" y="2005013"/>
            <a:ext cx="2057400" cy="876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800" b="1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2H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WORKSHOP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CHAPÉUS DO PENSAMENTO: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”AUTOMAÇÕES POSSÍVEIS”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428750" y="738188"/>
            <a:ext cx="2114550" cy="7429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800" b="1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ENTREVISTAS SÓCIOS E ASSOCIADOS</a:t>
            </a:r>
            <a:endParaRPr lang="en-US" sz="1800" dirty="0"/>
          </a:p>
          <a:p>
            <a:pPr algn="ctr" indent="0" marL="0">
              <a:lnSpc>
                <a:spcPts val="1055"/>
              </a:lnSpc>
              <a:buNone/>
            </a:pPr>
            <a:r>
              <a:rPr lang="en-US" sz="9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”COMO ESTÁ A SUA PLONGÊ HOJE?”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3130213" y="1452563"/>
            <a:ext cx="2200275" cy="1433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CONTEXTO GERAL</a:t>
            </a:r>
            <a:endParaRPr lang="en-US" sz="1800" dirty="0"/>
          </a:p>
          <a:p>
            <a:pPr algn="ct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CANSAMOS DE INVESTIR NO PLIA. E AGORA?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" y="0"/>
            <a:ext cx="84963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838" y="0"/>
            <a:ext cx="84963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ESTUDO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-147637" y="4238625"/>
            <a:ext cx="5324475" cy="723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‘‘arte é síntese’’</a:t>
            </a:r>
            <a:endParaRPr lang="en-US" sz="3600" dirty="0"/>
          </a:p>
          <a:p>
            <a:pPr algn="r" indent="0" marL="0">
              <a:lnSpc>
                <a:spcPts val="1350"/>
              </a:lnSpc>
              <a:buNone/>
            </a:pPr>
            <a:r>
              <a:rPr lang="en-US" sz="1500" i="1" spc="-30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Elias Zeminov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409950" y="1957388"/>
            <a:ext cx="3352800" cy="1228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3240"/>
              </a:lnSpc>
              <a:buNone/>
            </a:pPr>
            <a:r>
              <a:rPr lang="en-US" sz="3600" b="1" i="1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2824163"/>
            <a:ext cx="8181975" cy="1971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1 e 2]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Apresentação do Diagnóstico (Primeiro Diamante) para o time remotamente em 14/Outubro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Alinhamento entre sócios sobre próximos passos da jornada Sal-na-Plongê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Ajustar storytelling com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maior toada de dados e OKRs, e menor em estratégia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Evitar mal-entendimento do time que ”não há estratégia”. Na verdade estamos em momento de rediscussão de estratégia com a chegada de novos sócios, situação financeira e preparo para 2026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Explicar sobre Produto para o time, e trazer visão de Plataforma para o Plia (e menos de ”sistema”)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Colher feedbacks espontâneos durante a apresentação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Engajar time para Postmortem a respeito do Plia, que seja sem ”culpados”, e sim com ”o que aprendemos?”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-14287"/>
            <a:ext cx="290512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1228725" y="2009775"/>
            <a:ext cx="3352800" cy="1228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3240"/>
              </a:lnSpc>
              <a:buNone/>
            </a:pPr>
            <a:r>
              <a:rPr lang="en-US" sz="3600" b="1" i="1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453188" y="404813"/>
            <a:ext cx="2967038" cy="4333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"A gente tem uma dificuldade de elucidar de maneira clara o problema da empresa, a estratégia que tá se buscando"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"Decisão 100% emocional quando fomos demitidos da YU. O conselho não foi consultado"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"Tecnologia na plongê sem ter uma pessoa que pensa desta forma"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"Cada um toca seu projeto. Falta de troca entre projetos", 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"Precisamos reinventar do zero trabalhos já feitos"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"Eu não gosto do Plia, não atende", 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”No Excel é muito mais fácil”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CAC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"As pessoas não sabem direito o que a Plongê faz.”, ”As pessoas acham que a Plongê é uma consultoria de impacto, é uma consultoria de ajudar a tirar certificação do sistema B"</a:t>
            </a:r>
            <a:endParaRPr lang="en-US" sz="131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0"/>
            <a:ext cx="461962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500063"/>
            <a:ext cx="1795463" cy="1704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Plia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Menções totais: 45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Positivas: 8 (18%)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Negativas: 28 (62%)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Neutras: 9 (20%)</a:t>
            </a:r>
            <a:endParaRPr lang="en-US" sz="5625" dirty="0"/>
          </a:p>
        </p:txBody>
      </p:sp>
      <p:sp>
        <p:nvSpPr>
          <p:cNvPr id="5" name="Text 1"/>
          <p:cNvSpPr/>
          <p:nvPr/>
        </p:nvSpPr>
        <p:spPr>
          <a:xfrm>
            <a:off x="800100" y="2571750"/>
            <a:ext cx="3838575" cy="1752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Ferramentas Mencionadas: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Excel/Planilhas - 32 menções (80%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ChatGPT/IA - 25 menções (75%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OneNote - 12 menções (40%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LinkedIn - 10 menções (35%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Teams - 8 menções (30%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Looker - 6 menções (20% das entrevistas)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Miro - 5 menções (15% das entrevistas)</a:t>
            </a:r>
            <a:endParaRPr lang="en-US" sz="1725" dirty="0"/>
          </a:p>
        </p:txBody>
      </p:sp>
      <p:sp>
        <p:nvSpPr>
          <p:cNvPr id="6" name="Text 2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0"/>
            <a:ext cx="461962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500063"/>
            <a:ext cx="4048125" cy="1485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Fonte única da verdade: 14 menções (45% das etts)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Análises automáticas: 8 menções (25% das etts)</a:t>
            </a:r>
            <a:endParaRPr lang="en-US" sz="56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Relatórios integrados: 6 menções (20% das etts)</a:t>
            </a:r>
            <a:endParaRPr lang="en-US" sz="5625" dirty="0"/>
          </a:p>
        </p:txBody>
      </p:sp>
      <p:sp>
        <p:nvSpPr>
          <p:cNvPr id="5" name="Text 1"/>
          <p:cNvSpPr/>
          <p:nvPr/>
        </p:nvSpPr>
        <p:spPr>
          <a:xfrm>
            <a:off x="800100" y="2900363"/>
            <a:ext cx="377190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Outras dores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Falta de estruturação: 18 menções (60% das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etts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Dispersão de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infos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: 15 menções (50% das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etts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Dificuldade de acesso: 12 menções (40% das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etts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Perda de informações: 10 menções (35% das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etts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)</a:t>
            </a:r>
            <a:endParaRPr lang="en-US" sz="1725" dirty="0"/>
          </a:p>
        </p:txBody>
      </p:sp>
      <p:sp>
        <p:nvSpPr>
          <p:cNvPr id="6" name="Text 2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0"/>
            <a:ext cx="461962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0100" y="709613"/>
            <a:ext cx="8724900" cy="12858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Dores</a:t>
            </a:r>
            <a:endParaRPr lang="en-US" sz="5625" dirty="0"/>
          </a:p>
        </p:txBody>
      </p:sp>
      <p:sp>
        <p:nvSpPr>
          <p:cNvPr id="5" name="Text 1"/>
          <p:cNvSpPr/>
          <p:nvPr/>
        </p:nvSpPr>
        <p:spPr>
          <a:xfrm>
            <a:off x="800100" y="1409700"/>
            <a:ext cx="3090863" cy="2628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Top 10 Mais Mencionadas: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Sistema Plia não funciona - 28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Retrabalho constante - 18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Dados espalhados - 15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Dependência da Renata - 16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Falta de automação - 12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OKRs inefetivos - 12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Posicionamento confuso - 11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Perda de informações - 10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Falta de liderança técnica - 6 menções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Processos artesanais - 8 menções</a:t>
            </a:r>
            <a:endParaRPr lang="en-US" sz="1725" dirty="0"/>
          </a:p>
        </p:txBody>
      </p:sp>
      <p:sp>
        <p:nvSpPr>
          <p:cNvPr id="6" name="Text 2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8" y="-14287"/>
            <a:ext cx="56626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847725" y="2038350"/>
            <a:ext cx="2652713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2025"/>
              </a:lnSpc>
              <a:buNone/>
            </a:pPr>
            <a:r>
              <a:rPr lang="en-US" sz="2250" b="1" i="1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819525" y="1047750"/>
            <a:ext cx="4929188" cy="2857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Sugere-se que o investimento não foi propositivo, e mas emocional.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b="1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Por mais que o desenvolvimento reme a favor dos interesses da empresa, o investimento em tech não tem propósito de negócio claro.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b="1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b="1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”Pra que estamos fazendo isto?”, ”Isso muda qual ponteiro de negócio?”</a:t>
            </a:r>
            <a:endParaRPr lang="en-US" sz="22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8" y="-14287"/>
            <a:ext cx="56626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847725" y="2038350"/>
            <a:ext cx="2652713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2025"/>
              </a:lnSpc>
              <a:buNone/>
            </a:pPr>
            <a:r>
              <a:rPr lang="en-US" sz="2250" b="1" i="1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833812" y="1995487"/>
            <a:ext cx="4995863" cy="857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Plia é claramente a maior dor, mas é visto como esperança também. Não há claro consenso, mas há desconforto sobre o assunto. </a:t>
            </a:r>
            <a:endParaRPr lang="en-US" sz="22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8" y="-904875"/>
            <a:ext cx="47482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1038225" y="261937"/>
            <a:ext cx="3019425" cy="3524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POSTMORTEM</a:t>
            </a:r>
            <a:pPr algn="l" indent="0" marL="0">
              <a:lnSpc>
                <a:spcPts val="2109"/>
              </a:lnSpc>
              <a:buNone/>
            </a:pPr>
            <a:r>
              <a:rPr lang="en-US" sz="18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 PLIA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que aprendemos?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foi o processo pra todos?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que pode ser melhor na próxima?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que deu certo e não celebramos?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roda de conversa, trazer corações à mesa, lavar um pouco de roupa suja se houver.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superar, enterrar, evitar que isso carregue resistência das pessoas a tecnologia ou mudanças.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trazer olhar de ”bola pra frente, seguimos aprendendo”, e evitar nostalgias infundadas (”antigamente era melhor”)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explicar sobre cultura de retrospectiva e postmortems ao time.</a:t>
            </a:r>
            <a:endParaRPr lang="en-US" sz="56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0" y="-904875"/>
            <a:ext cx="47434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038225" y="261937"/>
            <a:ext cx="3019425" cy="10191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POSTMORTEM</a:t>
            </a:r>
            <a:pPr algn="l" indent="0" marL="0">
              <a:lnSpc>
                <a:spcPts val="2109"/>
              </a:lnSpc>
              <a:buNone/>
            </a:pPr>
            <a:r>
              <a:rPr lang="en-US" sz="18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 PLIA</a:t>
            </a:r>
            <a:endParaRPr lang="en-US" sz="5625" dirty="0"/>
          </a:p>
        </p:txBody>
      </p:sp>
      <p:sp>
        <p:nvSpPr>
          <p:cNvPr id="6" name="Text 3"/>
          <p:cNvSpPr/>
          <p:nvPr/>
        </p:nvSpPr>
        <p:spPr>
          <a:xfrm>
            <a:off x="1023938" y="1738313"/>
            <a:ext cx="2905125" cy="2190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Um postmortem é um ato de inteligência coletiva.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É uma conversa franca pra entender o que deu certo, o que deu errado e o que precisa mudar.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Não busca culpados — busca causas, padrões, e em especial  aprendizado e evolução.</a:t>
            </a:r>
            <a:endParaRPr lang="en-US" sz="17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8" y="-14287"/>
            <a:ext cx="56626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847725" y="2038350"/>
            <a:ext cx="2652713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2025"/>
              </a:lnSpc>
              <a:buNone/>
            </a:pPr>
            <a:r>
              <a:rPr lang="en-US" sz="2250" b="1" i="1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833812" y="319088"/>
            <a:ext cx="5062538" cy="4286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Buscamos mais que um sistema, somos uma </a:t>
            </a:r>
            <a:pPr algn="l" indent="0" marL="0">
              <a:lnSpc>
                <a:spcPts val="2250"/>
              </a:lnSpc>
              <a:buNone/>
            </a:pPr>
            <a:r>
              <a:rPr lang="en-US" sz="2250" b="1" u="sng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plataforma de sistemas integrados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Looker é encarado como ”outro sistema” por alguns, e há expectativa de ”estar tudo no mesmo local” mais que ”os dados que preciso estarem integrados”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Falta visão de composição de sistemas integrados para um resultado de negócio, ou de multiplos sistemas para atingir objetivos diferentes sobre a mesma base de dados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ChatGPT é usado por todos, de diversas formas, e ainda não é ”institucional”.</a:t>
            </a:r>
            <a:endParaRPr lang="en-US" sz="22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9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8" y="-14287"/>
            <a:ext cx="56626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847725" y="2038350"/>
            <a:ext cx="2652713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PLIA é muito antes </a:t>
            </a:r>
            <a:pPr algn="ctr" indent="0" marL="0">
              <a:lnSpc>
                <a:spcPts val="2025"/>
              </a:lnSpc>
              <a:buNone/>
            </a:pPr>
            <a:r>
              <a:rPr lang="en-US" sz="2250" b="1" i="1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sintoma</a:t>
            </a:r>
            <a:pPr algn="ct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que doença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833812" y="1962150"/>
            <a:ext cx="5219700" cy="1000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313"/>
              </a:lnSpc>
              <a:buNone/>
            </a:pPr>
            <a:r>
              <a:rPr lang="en-US" sz="1313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Vamos fazer uma </a:t>
            </a:r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retrospectiva</a:t>
            </a:r>
            <a:pPr algn="l" indent="0" marL="0">
              <a:lnSpc>
                <a:spcPts val="1313"/>
              </a:lnSpc>
              <a:buNone/>
            </a:pPr>
            <a:r>
              <a:rPr lang="en-US" sz="1313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, sobre o Plia?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Todos do time. Emoções e corações na mesa.</a:t>
            </a:r>
            <a:endParaRPr lang="en-US" sz="1313" dirty="0"/>
          </a:p>
          <a:p>
            <a:pPr algn="l" indent="0" marL="0">
              <a:lnSpc>
                <a:spcPts val="1313"/>
              </a:lnSpc>
              <a:buNone/>
            </a:pPr>
            <a:r>
              <a:rPr lang="en-US" sz="1313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(Sabendo que </a:t>
            </a:r>
            <a:pPr algn="l" indent="0" marL="0">
              <a:lnSpc>
                <a:spcPts val="1313"/>
              </a:lnSpc>
              <a:buNone/>
            </a:pPr>
            <a:r>
              <a:rPr lang="en-US" sz="1313" b="1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não é</a:t>
            </a:r>
            <a:pPr algn="l" indent="0" marL="0">
              <a:lnSpc>
                <a:spcPts val="1313"/>
              </a:lnSpc>
              <a:buNone/>
            </a:pPr>
            <a:r>
              <a:rPr lang="en-US" sz="1313" spc="-52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a raíz dos problemas de tecnologia e inteligência de dados da Plongê)</a:t>
            </a:r>
            <a:endParaRPr lang="en-US" sz="13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376613"/>
            <a:ext cx="803910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3] 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Dinâmica de Postmortem presencialmente, em 20/Outubro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Construção coletiva de linha do tempo do projeto, desde 2022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Discussão de pontos altos e baixos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Foco em aprendizados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Coleta simbólica de assinaturas ao final do encontro 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0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71450"/>
            <a:ext cx="8382000" cy="46587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638" y="0"/>
            <a:ext cx="48053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0"/>
            <a:ext cx="7310438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676275" y="171450"/>
            <a:ext cx="4005263" cy="1905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Apesar de dores passarem pelo uso da tecnologia, questões vão além do técnico, e trazem impactos importantes ao negócio</a:t>
            </a:r>
            <a:endParaRPr lang="en-US" sz="3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638" y="0"/>
            <a:ext cx="48053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0"/>
            <a:ext cx="7310438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671513" y="3833812"/>
            <a:ext cx="3481388" cy="1195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Ineficiências operacionais</a:t>
            </a:r>
            <a:endParaRPr lang="en-US" sz="225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Iniciativas dispersas, sem um fio condutor claro</a:t>
            </a:r>
            <a:endParaRPr lang="en-US" sz="225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Falta de direcionamento claro, para dentro e para o mercado</a:t>
            </a:r>
            <a:endParaRPr lang="en-US" sz="225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Dia a dia repetitivo e atividades com pouco valor agregado</a:t>
            </a:r>
            <a:endParaRPr lang="en-US" sz="225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Pouca priorização e visão de backlog</a:t>
            </a:r>
            <a:endParaRPr lang="en-US" sz="22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638" y="0"/>
            <a:ext cx="48053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0"/>
            <a:ext cx="7310438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0"/>
            <a:ext cx="4752975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676275" y="2676525"/>
            <a:ext cx="3862388" cy="2219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Dificuldades estratégicas</a:t>
            </a:r>
            <a:endParaRPr lang="en-US" sz="17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Posicionamento de produto não é claro no mercado, ao se confundir com empresas focadas em ESG puramente, e não em ”busca e formação de lideranças responsáveis”</a:t>
            </a:r>
            <a:endParaRPr lang="en-US" sz="17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Há pressão para geração de negócios, e há sentimento da geração ainda depender da Renata em algum nível</a:t>
            </a:r>
            <a:endParaRPr lang="en-US" sz="17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Dificuldades na previsibilidade de receita</a:t>
            </a:r>
            <a:endParaRPr lang="en-US" sz="17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Há potencial subutilizado de alcance e reconhecimento B2C na rede de contatos integrada de todos os participantes da Plongê. Oportunidade de formar comunidade ampliada e geradora de negócios</a:t>
            </a:r>
            <a:endParaRPr lang="en-US" sz="17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371725" y="3328988"/>
            <a:ext cx="4643438" cy="1009650"/>
          </a:xfrm>
          <a:prstGeom prst="roundRect">
            <a:avLst>
              <a:gd name="adj" fmla="val 28981"/>
            </a:avLst>
          </a:prstGeom>
          <a:solidFill>
            <a:srgbClr val="66729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Operação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ineficiente, e constrói pouco histórico, pouco rastro consultável. há esforço repetitivo, e não se faz boa gestão do conhecimento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371725" y="2066925"/>
            <a:ext cx="3762375" cy="1009650"/>
          </a:xfrm>
          <a:prstGeom prst="roundRect">
            <a:avLst>
              <a:gd name="adj" fmla="val 28981"/>
            </a:avLst>
          </a:prstGeom>
          <a:solidFill>
            <a:srgbClr val="406AD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Tática
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371725" y="804863"/>
            <a:ext cx="2733675" cy="1009650"/>
          </a:xfrm>
          <a:prstGeom prst="roundRect">
            <a:avLst>
              <a:gd name="adj" fmla="val 28981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
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-376237" y="3505200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PLIA</a:t>
            </a:r>
            <a:endParaRPr lang="en-US" sz="17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713" y="-33337"/>
            <a:ext cx="2681288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734175" y="3219450"/>
            <a:ext cx="2867025" cy="1752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"Nossos OKRs, eles são que nem a gente é lindos, maravilhosos, sonhadores ❤.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1D4FCD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..  e soltos .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1D4FCD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Na fé e com o coração cheio de amor, tá?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1D4FCD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Mas isso não é um elogio. </a:t>
            </a:r>
            <a:endParaRPr lang="en-US" sz="17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3" y="-33337"/>
            <a:ext cx="2681288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6734175" y="3219450"/>
            <a:ext cx="2867025" cy="1752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"Nossos OKRs, eles são que nem a gente é lindos, maravilhosos, sonhadores ❤...  e 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soltos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🏃.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Na fé e com o coração cheio de amor, tá? ✨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Mas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isso não é um elogi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o. ☝️"</a:t>
            </a:r>
            <a:endParaRPr lang="en-US" sz="17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3" y="-33337"/>
            <a:ext cx="2681288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6619875" y="2781300"/>
            <a:ext cx="2867025" cy="2190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uma visão ”tarefeira”, mesmo sem sistema de gestão de tarefas. Acompanha-se no Miro (ferramenta de brainstorm e construção coletiva)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A7CAF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OKRs não são ligados com o que de fato vai trazer sucesso ao negócio (são um conjunto de atividades que se acompanha, fracamente conectados à estratégia)</a:t>
            </a:r>
            <a:endParaRPr lang="en-US" sz="17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371725" y="2066925"/>
            <a:ext cx="3762375" cy="1009650"/>
          </a:xfrm>
          <a:prstGeom prst="roundRect">
            <a:avLst>
              <a:gd name="adj" fmla="val 28981"/>
            </a:avLst>
          </a:prstGeom>
          <a:solidFill>
            <a:srgbClr val="406AD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Tática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presente nos OKRs, mas dispersa. há muitas frentes de execução, e pouco acompanhamento de dados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371725" y="804863"/>
            <a:ext cx="2733675" cy="1009650"/>
          </a:xfrm>
          <a:prstGeom prst="roundRect">
            <a:avLst>
              <a:gd name="adj" fmla="val 28981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
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 rot="-10800000">
            <a:off x="2433638" y="1757363"/>
            <a:ext cx="433388" cy="457200"/>
          </a:xfrm>
          <a:prstGeom prst="triangle">
            <a:avLst/>
          </a:prstGeom>
          <a:solidFill>
            <a:srgbClr val="FFFFFF"/>
          </a:solidFill>
          <a:ln w="63500">
            <a:solidFill>
              <a:srgbClr val="1D4FC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 rot="-10800000">
            <a:off x="2443163" y="3067050"/>
            <a:ext cx="433388" cy="523875"/>
          </a:xfrm>
          <a:prstGeom prst="triangle">
            <a:avLst/>
          </a:prstGeom>
          <a:solidFill>
            <a:srgbClr val="FFFFFF"/>
          </a:solidFill>
          <a:ln w="63500">
            <a:solidFill>
              <a:srgbClr val="1D4FC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371725" y="3328988"/>
            <a:ext cx="4643438" cy="1009650"/>
          </a:xfrm>
          <a:prstGeom prst="roundRect">
            <a:avLst>
              <a:gd name="adj" fmla="val 28981"/>
            </a:avLst>
          </a:prstGeom>
          <a:solidFill>
            <a:srgbClr val="66729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Operação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ineficiente, e constrói pouco histórico, pouco rastro consultável. há esforço repetitivo, e não se faz boa gestão do conhecimento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-376237" y="3505200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PLIA</a:t>
            </a:r>
            <a:endParaRPr lang="en-US" sz="1725" dirty="0"/>
          </a:p>
        </p:txBody>
      </p:sp>
      <p:sp>
        <p:nvSpPr>
          <p:cNvPr id="10" name="Text 8"/>
          <p:cNvSpPr/>
          <p:nvPr/>
        </p:nvSpPr>
        <p:spPr>
          <a:xfrm>
            <a:off x="-376237" y="2243138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Silos</a:t>
            </a:r>
            <a:endParaRPr lang="en-US" sz="1725" dirty="0"/>
          </a:p>
        </p:txBody>
      </p:sp>
      <p:sp>
        <p:nvSpPr>
          <p:cNvPr id="11" name="Text 9"/>
          <p:cNvSpPr/>
          <p:nvPr/>
        </p:nvSpPr>
        <p:spPr>
          <a:xfrm>
            <a:off x="7200900" y="2024062"/>
            <a:ext cx="2124075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trabalho de OKRs deve ser o fio condutor que materializa a estratégia de produto da Plongê </a:t>
            </a:r>
            <a:endParaRPr lang="en-US" sz="17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371725" y="2066925"/>
            <a:ext cx="3762375" cy="1009650"/>
          </a:xfrm>
          <a:prstGeom prst="roundRect">
            <a:avLst>
              <a:gd name="adj" fmla="val 28981"/>
            </a:avLst>
          </a:prstGeom>
          <a:solidFill>
            <a:srgbClr val="406AD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Tática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presente nos OKRs, mas dispersa. há muitas frentes de execução, e pouco acompanhamento de dados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371725" y="804863"/>
            <a:ext cx="2733675" cy="1009650"/>
          </a:xfrm>
          <a:prstGeom prst="roundRect">
            <a:avLst>
              <a:gd name="adj" fmla="val 28981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deve falar sobre o como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371725" y="3328988"/>
            <a:ext cx="4643438" cy="1009650"/>
          </a:xfrm>
          <a:prstGeom prst="roundRect">
            <a:avLst>
              <a:gd name="adj" fmla="val 28981"/>
            </a:avLst>
          </a:prstGeom>
          <a:solidFill>
            <a:srgbClr val="66729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Operação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ineficiente, e constrói pouco histórico, pouco rastro consultável. há esforço repetitivo, e não se faz boa gestão do conhecimento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371725" y="628650"/>
            <a:ext cx="3052763" cy="1357313"/>
          </a:xfrm>
          <a:prstGeom prst="roundRect">
            <a:avLst>
              <a:gd name="adj" fmla="val 16842"/>
            </a:avLst>
          </a:prstGeom>
          <a:solidFill>
            <a:srgbClr val="F2E2FF">
              <a:alpha val="0"/>
            </a:srgbClr>
          </a:solidFill>
          <a:ln w="127000">
            <a:solidFill>
              <a:srgbClr val="1D4FC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-376237" y="3505200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PLIA</a:t>
            </a:r>
            <a:endParaRPr lang="en-US" sz="1725" dirty="0"/>
          </a:p>
        </p:txBody>
      </p:sp>
      <p:sp>
        <p:nvSpPr>
          <p:cNvPr id="9" name="Text 7"/>
          <p:cNvSpPr/>
          <p:nvPr/>
        </p:nvSpPr>
        <p:spPr>
          <a:xfrm>
            <a:off x="-376237" y="1090613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Raíz</a:t>
            </a:r>
            <a:endParaRPr lang="en-US" sz="1725" dirty="0"/>
          </a:p>
        </p:txBody>
      </p:sp>
      <p:sp>
        <p:nvSpPr>
          <p:cNvPr id="10" name="Text 8"/>
          <p:cNvSpPr/>
          <p:nvPr/>
        </p:nvSpPr>
        <p:spPr>
          <a:xfrm>
            <a:off x="-376237" y="2243138"/>
            <a:ext cx="3038475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Silos</a:t>
            </a:r>
            <a:endParaRPr lang="en-US" sz="17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2462213"/>
            <a:ext cx="7896225" cy="2628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[Semana 4]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Revisão de processos e operação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(ainda sem data)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Adriana e Luisa irão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revisar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detalhe de 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ferramentas, artefatos e processos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(já existentes)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Sal irá revisar resultado do levantamento, à luz da construção de uma plataforma de dados operacionais da Plongê (dores abordadas: ”fonte única da verdade” e ”OKRs claros e acompanháveis”)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Primeiro esboço de arquitetura de datalakehouse Plongê: mapa mental, para validação e discussão. Quais OKRs já seriam automatizáveis através deste desenho? Quais ficam de fora?</a:t>
            </a:r>
            <a:endParaRPr lang="en-US" sz="1725" dirty="0"/>
          </a:p>
          <a:p>
            <a:pPr algn="l" lvl="1" marL="685800" indent="-342900">
              <a:lnSpc>
                <a:spcPts val="1725"/>
              </a:lnSpc>
              <a:buSzPct val="100000"/>
              <a:buFont typeface="+mj-lt"/>
              <a:buAutoNum type="arabicPeriod" startAt="1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Definição de próximos passos com o time (em especial, a respeito de excesso de ferramentas, uso consciente de Inteligência Artificial e consolidação de informações em um único repositório). Como garantimos que todos estão ”fazendo do jeito correto”?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como ficamos em outubro?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759142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Há próximos passos importantes percebidos durante o diagnóstico que são de alto valor e seguem priorizados</a:t>
            </a:r>
            <a:endParaRPr lang="en-US" sz="3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280940" y="82724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166145" y="82391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745473" y="187145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271963" y="3333750"/>
            <a:ext cx="1166813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de produto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25411" y="2278335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9" name="Text 7"/>
          <p:cNvSpPr/>
          <p:nvPr/>
        </p:nvSpPr>
        <p:spPr>
          <a:xfrm>
            <a:off x="7146694" y="234503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10" name="Text 8"/>
          <p:cNvSpPr/>
          <p:nvPr/>
        </p:nvSpPr>
        <p:spPr>
          <a:xfrm>
            <a:off x="1957388" y="231168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280940" y="82724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166140" y="82391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745473" y="187145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271963" y="3333750"/>
            <a:ext cx="1166813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de produto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25411" y="2278335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9" name="Text 7"/>
          <p:cNvSpPr/>
          <p:nvPr/>
        </p:nvSpPr>
        <p:spPr>
          <a:xfrm>
            <a:off x="7146689" y="234503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10" name="Text 8"/>
          <p:cNvSpPr/>
          <p:nvPr/>
        </p:nvSpPr>
        <p:spPr>
          <a:xfrm>
            <a:off x="1957388" y="231168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11" name="Text 9"/>
          <p:cNvSpPr/>
          <p:nvPr/>
        </p:nvSpPr>
        <p:spPr>
          <a:xfrm>
            <a:off x="2900363" y="4210050"/>
            <a:ext cx="4371975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...ainda falta clareza nesta definição de problema!</a:t>
            </a:r>
            <a:endParaRPr lang="en-US" sz="3000" dirty="0"/>
          </a:p>
        </p:txBody>
      </p:sp>
      <p:sp>
        <p:nvSpPr>
          <p:cNvPr id="12" name="Text 10"/>
          <p:cNvSpPr/>
          <p:nvPr/>
        </p:nvSpPr>
        <p:spPr>
          <a:xfrm>
            <a:off x="5505450" y="1562100"/>
            <a:ext cx="2071688" cy="714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875"/>
              </a:lnSpc>
              <a:buNone/>
            </a:pPr>
            <a:r>
              <a:rPr lang="en-US" sz="1875" b="1" spc="-75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vamos destrinchar no segundo diamante?</a:t>
            </a:r>
            <a:endParaRPr lang="en-US" sz="18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40" y="27479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66140" y="27146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45478" y="131900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3" y="0"/>
            <a:ext cx="8567738" cy="51435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625411" y="1725885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8" name="Text 5"/>
          <p:cNvSpPr/>
          <p:nvPr/>
        </p:nvSpPr>
        <p:spPr>
          <a:xfrm>
            <a:off x="7146689" y="179258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9" name="Text 6"/>
          <p:cNvSpPr/>
          <p:nvPr/>
        </p:nvSpPr>
        <p:spPr>
          <a:xfrm>
            <a:off x="1957388" y="175923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10" name="Text 7"/>
          <p:cNvSpPr/>
          <p:nvPr/>
        </p:nvSpPr>
        <p:spPr>
          <a:xfrm>
            <a:off x="2190750" y="3228975"/>
            <a:ext cx="5095875" cy="1300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nosso desafio é construir uma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.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que conecte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resultados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financeiros e tecnológicos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(1),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trazendo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clareza de oferta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mercado (2),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viabilizando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escala territorial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(3),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operacional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(4) e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portfólio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(5),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operado de formas acompanháveis através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métricas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(6),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permitindo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sustentabilidade e expansão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longo de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2026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(7).</a:t>
            </a:r>
            <a:endParaRPr 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</a:t>
            </a:r>
            <a:endParaRPr lang="en-US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281113"/>
            <a:ext cx="167955" cy="26260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</a:t>
            </a:r>
            <a:endParaRPr lang="en-US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281113"/>
            <a:ext cx="167955" cy="26260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552700" y="2066925"/>
            <a:ext cx="298132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disciplina inteligente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2552700" y="2538413"/>
            <a:ext cx="3576638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 estratégia tem </a:t>
            </a:r>
            <a:pPr algn="l" indent="0" marL="0">
              <a:lnSpc>
                <a:spcPts val="1500"/>
              </a:lnSpc>
              <a:buNone/>
            </a:pPr>
            <a:r>
              <a:rPr lang="en-US" sz="1500" b="1" u="sng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opinião</a:t>
            </a:r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, é um caminho a percorrer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é nossa melhor </a:t>
            </a:r>
            <a:pPr algn="l" indent="0" marL="0">
              <a:lnSpc>
                <a:spcPts val="1500"/>
              </a:lnSpc>
              <a:buNone/>
            </a:pPr>
            <a:r>
              <a:rPr lang="en-US" sz="1500" b="1" u="sng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aposta</a:t>
            </a:r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de como ”chegaremos lá”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envolve </a:t>
            </a:r>
            <a:pPr algn="l" indent="0" marL="0">
              <a:lnSpc>
                <a:spcPts val="1500"/>
              </a:lnSpc>
              <a:buNone/>
            </a:pPr>
            <a:r>
              <a:rPr lang="en-US" sz="1500" b="1" u="sng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priorização e escolhas</a:t>
            </a:r>
            <a:pPr algn="l" indent="0" marL="0">
              <a:lnSpc>
                <a:spcPts val="1500"/>
              </a:lnSpc>
              <a:buNone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fortes</a:t>
            </a:r>
            <a:endParaRPr lang="en-US" sz="1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-219075"/>
            <a:ext cx="3833812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-204787"/>
            <a:ext cx="6105525" cy="51101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9858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14400" y="35861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9858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14400" y="35861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100513" y="1476375"/>
            <a:ext cx="14525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produto</a:t>
            </a:r>
            <a:endParaRPr lang="en-US" sz="3000" dirty="0"/>
          </a:p>
        </p:txBody>
      </p:sp>
      <p:sp>
        <p:nvSpPr>
          <p:cNvPr id="9" name="Text 7"/>
          <p:cNvSpPr/>
          <p:nvPr/>
        </p:nvSpPr>
        <p:spPr>
          <a:xfrm>
            <a:off x="4100513" y="1947863"/>
            <a:ext cx="3028950" cy="2667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Um go-to-market centrado no produto </a:t>
            </a:r>
            <a:pPr algn="l" indent="0" marL="0">
              <a:lnSpc>
                <a:spcPts val="1500"/>
              </a:lnSpc>
              <a:buNone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também chamado Product-Led Growth (PLG) ou crescimento orientado pelo produto 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exige que cada produto comprove, de forma clara, sua contribuição para os objetivos estratégicos da empresa. 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Ele deve 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encantar clientes, gerando valor aos negócios (nossos e deles),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gerar valor de forma sustentável para a organização, e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manter resiliência diante dos riscos do negócio e do ambiente externo.</a:t>
            </a:r>
            <a:endParaRPr lang="en-US" sz="15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57675" y="0"/>
            <a:ext cx="5988741" cy="514350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0"/>
            <a:ext cx="46482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376238"/>
            <a:ext cx="3271838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hmmm....</a:t>
            </a:r>
            <a:endParaRPr lang="en-US" sz="22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2250" spc="-9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produto?</a:t>
            </a:r>
            <a:endParaRPr lang="en-US" sz="2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Shape 7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solidFill>
            <a:srgbClr val="F21C63"/>
          </a:solidFill>
          <a:ln/>
        </p:spPr>
      </p:sp>
      <p:sp>
        <p:nvSpPr>
          <p:cNvPr id="10" name="Shape 8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solidFill>
            <a:srgbClr val="1691ED"/>
          </a:solidFill>
          <a:ln/>
        </p:spPr>
      </p:sp>
      <p:sp>
        <p:nvSpPr>
          <p:cNvPr id="11" name="Shape 9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solidFill>
            <a:srgbClr val="428435"/>
          </a:solidFill>
          <a:ln/>
        </p:spPr>
      </p:sp>
      <p:sp>
        <p:nvSpPr>
          <p:cNvPr id="13" name="Shape 11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solidFill>
            <a:srgbClr val="ED9316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513" y="0"/>
            <a:ext cx="3138488" cy="5143500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0"/>
            <a:ext cx="3138488" cy="51435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66688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3209925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172200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166688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3209925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172200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ED9316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57675" y="0"/>
            <a:ext cx="5988741" cy="514350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0"/>
            <a:ext cx="46482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550" y="1643063"/>
            <a:ext cx="4210050" cy="17240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Um produto é um 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sistema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sociotécnico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que orquestra: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	•	Processos (como é feito),</a:t>
            </a:r>
            <a:endParaRPr lang="en-US" sz="1725" dirty="0"/>
          </a:p>
          <a:p>
            <a:pPr algn="l" indent="0" marL="0">
              <a:lnSpc>
                <a:spcPts val="375"/>
              </a:lnSpc>
              <a:buNone/>
            </a:pPr>
            <a:r>
              <a:rPr lang="en-US" sz="375" spc="-15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	•	Sistemas e recursos (com o que é feito),</a:t>
            </a:r>
            <a:endParaRPr lang="en-US" sz="1725" dirty="0"/>
          </a:p>
          <a:p>
            <a:pPr algn="l" indent="0" marL="0">
              <a:lnSpc>
                <a:spcPts val="375"/>
              </a:lnSpc>
              <a:buNone/>
            </a:pPr>
            <a:r>
              <a:rPr lang="en-US" sz="375" spc="-15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	•	Artefatos e interfaces (o que o usuário e o time veem),</a:t>
            </a:r>
            <a:endParaRPr lang="en-US" sz="1725" dirty="0"/>
          </a:p>
          <a:p>
            <a:pPr algn="l" indent="0" marL="0">
              <a:lnSpc>
                <a:spcPts val="375"/>
              </a:lnSpc>
              <a:buNone/>
            </a:pPr>
            <a:r>
              <a:rPr lang="en-US" sz="375" spc="-15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	•	Entradas e saídas (fluxos de informação e valor),</a:t>
            </a:r>
            <a:endParaRPr lang="en-US" sz="1725" dirty="0"/>
          </a:p>
          <a:p>
            <a:pPr algn="l" indent="0" marL="0">
              <a:lnSpc>
                <a:spcPts val="375"/>
              </a:lnSpc>
              <a:buNone/>
            </a:pPr>
            <a:r>
              <a:rPr lang="en-US" sz="375" spc="-15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	•	Indicadores (como medimos sucesso).</a:t>
            </a:r>
            <a:endParaRPr lang="en-US" sz="17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9858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14400" y="166211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Produto | Portfólio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4400" y="29289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Clareza | Simplicidade | Foco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914400" y="35861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14400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14400" y="9858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14400" y="166211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Produto | Portfólio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14400" y="292893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Clareza | Simplicidade | Foco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914400" y="35861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14400" y="4243388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100513" y="1476375"/>
            <a:ext cx="315277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expansão sustentável</a:t>
            </a:r>
            <a:endParaRPr lang="en-US" sz="3000" dirty="0"/>
          </a:p>
        </p:txBody>
      </p:sp>
      <p:sp>
        <p:nvSpPr>
          <p:cNvPr id="11" name="Text 9"/>
          <p:cNvSpPr/>
          <p:nvPr/>
        </p:nvSpPr>
        <p:spPr>
          <a:xfrm>
            <a:off x="4100513" y="1947863"/>
            <a:ext cx="5191125" cy="2857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Core / 70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profissionalizar o que sabemos fazer bem. 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sair do artesanal. ganhar formato, escala. 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ter máquina de vendas que não dependa de vendedores chave, diminuir CAC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ser mais rentável (%), reter melhor clientes, aumentar LTV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expandir territorialmente, atingir novos mercados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Adjacente / 20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mais é complementar aos produtos atuais?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quais </a:t>
            </a:r>
            <a:pPr algn="l" indent="0" marL="0">
              <a:lnSpc>
                <a:spcPts val="1500"/>
              </a:lnSpc>
              <a:buNone/>
            </a:pPr>
            <a:r>
              <a:rPr lang="en-US" sz="1500" u="sng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outras</a:t>
            </a:r>
            <a:pPr algn="l" indent="0" marL="0">
              <a:lnSpc>
                <a:spcPts val="1500"/>
              </a:lnSpc>
              <a:buNone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dores nossos clientes atuais têm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quais </a:t>
            </a:r>
            <a:pPr algn="l" indent="0" marL="0">
              <a:lnSpc>
                <a:spcPts val="1500"/>
              </a:lnSpc>
              <a:buNone/>
            </a:pPr>
            <a:r>
              <a:rPr lang="en-US" sz="1500" u="sng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parcerias</a:t>
            </a:r>
            <a:pPr algn="l" indent="0" marL="0">
              <a:lnSpc>
                <a:spcPts val="1500"/>
              </a:lnSpc>
              <a:buNone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 podemos firmar para aumentar escala do que já fazemos?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é possível pilotarmos uma entrega ”2.0”, atualizada?</a:t>
            </a:r>
            <a:endParaRPr lang="en-US" sz="150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500" b="1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Inovação / 10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nos fará obsoletos em breve?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quais tendências enxergamos? </a:t>
            </a:r>
            <a:endParaRPr lang="en-US" sz="15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500" spc="-6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como está nosso horizonte de longo prazo?</a:t>
            </a:r>
            <a:endParaRPr lang="en-US" sz="15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2124075" y="30956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714625" y="966788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490913" y="1624013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Produto | Portfólio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081463" y="2314575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Expansão | Sustentabilidade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490913" y="3009900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Clareza | Simplicidade | Foco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714625" y="3662362"/>
            <a:ext cx="2733675" cy="590550"/>
          </a:xfrm>
          <a:prstGeom prst="roundRect">
            <a:avLst>
              <a:gd name="adj" fmla="val 49548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2047875" y="4314825"/>
            <a:ext cx="2733675" cy="547688"/>
          </a:xfrm>
          <a:prstGeom prst="roundRect">
            <a:avLst>
              <a:gd name="adj" fmla="val 53426"/>
            </a:avLst>
          </a:prstGeom>
          <a:solidFill>
            <a:srgbClr val="1D4FC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325" y="2609850"/>
            <a:ext cx="1050159" cy="52652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38838" y="295275"/>
            <a:ext cx="2390775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Estratégia | Aposta | Opinião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38838" y="952500"/>
            <a:ext cx="2390775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Disciplina | Ritmo | Execução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38838" y="1609725"/>
            <a:ext cx="2390775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Produto | Portfólio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938838" y="2300288"/>
            <a:ext cx="2390775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Expansão | Sustentabilidade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938838" y="2990850"/>
            <a:ext cx="2386013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Clareza | Simplicidade | Foco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938838" y="3648075"/>
            <a:ext cx="2390775" cy="590550"/>
          </a:xfrm>
          <a:prstGeom prst="roundRect">
            <a:avLst>
              <a:gd name="adj" fmla="val 49548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Inteligência | Acompanhamento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938838" y="4300538"/>
            <a:ext cx="2390775" cy="547688"/>
          </a:xfrm>
          <a:prstGeom prst="roundRect">
            <a:avLst>
              <a:gd name="adj" fmla="val 53426"/>
            </a:avLst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Resultados | Impacto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76312" y="261937"/>
            <a:ext cx="4595813" cy="4667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nosso desafio é construir uma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.</a:t>
            </a:r>
            <a:endParaRPr lang="en-US" sz="2100" dirty="0"/>
          </a:p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que conecte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resultados financeiros e tecnológicos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(1), </a:t>
            </a:r>
            <a:endParaRPr lang="en-US" sz="2100" dirty="0"/>
          </a:p>
          <a:p>
            <a:pPr algn="l" indent="0" marL="0">
              <a:lnSpc>
                <a:spcPts val="908"/>
              </a:lnSpc>
              <a:buNone/>
            </a:pPr>
            <a:r>
              <a:rPr lang="en-US" sz="75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endParaRPr lang="en-US" sz="2100" dirty="0"/>
          </a:p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trazendo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clareza de oferta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mercado (2), </a:t>
            </a:r>
            <a:endParaRPr lang="en-US" sz="2100" dirty="0"/>
          </a:p>
          <a:p>
            <a:pPr algn="l" indent="0" marL="0">
              <a:lnSpc>
                <a:spcPts val="908"/>
              </a:lnSpc>
              <a:buNone/>
            </a:pPr>
            <a:r>
              <a:rPr lang="en-US" sz="75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endParaRPr lang="en-US" sz="2100" dirty="0"/>
          </a:p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viabilizando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escala territorial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(3),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operacional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(4) e de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portfólio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(5),</a:t>
            </a:r>
            <a:endParaRPr lang="en-US" sz="2100" dirty="0"/>
          </a:p>
          <a:p>
            <a:pPr algn="l" indent="0" marL="0">
              <a:lnSpc>
                <a:spcPts val="908"/>
              </a:lnSpc>
              <a:buNone/>
            </a:pPr>
            <a:r>
              <a:rPr lang="en-US" sz="75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endParaRPr lang="en-US" sz="2100" dirty="0"/>
          </a:p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operado de formas acompanháveis através de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métricas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(6), </a:t>
            </a:r>
            <a:endParaRPr lang="en-US" sz="2100" dirty="0"/>
          </a:p>
          <a:p>
            <a:pPr algn="l" indent="0" marL="0">
              <a:lnSpc>
                <a:spcPts val="908"/>
              </a:lnSpc>
              <a:buNone/>
            </a:pPr>
            <a:r>
              <a:rPr lang="en-US" sz="75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endParaRPr lang="en-US" sz="2100" dirty="0"/>
          </a:p>
          <a:p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permitindo </a:t>
            </a:r>
            <a:pPr algn="l" indent="0" marL="0">
              <a:lnSpc>
                <a:spcPts val="2541"/>
              </a:lnSpc>
              <a:buNone/>
            </a:pPr>
            <a:r>
              <a:rPr lang="en-US" sz="2100" b="1" u="sng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sustentabilidade e expansão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longo de 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2026</a:t>
            </a:r>
            <a:pPr algn="l" indent="0" marL="0">
              <a:lnSpc>
                <a:spcPts val="2541"/>
              </a:lnSpc>
              <a:buNone/>
            </a:pPr>
            <a:r>
              <a:rPr lang="en-US" sz="2100" spc="-4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(7).</a:t>
            </a:r>
            <a:endParaRPr lang="en-US" sz="21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40" y="274797"/>
            <a:ext cx="2294792" cy="2294792"/>
          </a:xfrm>
          <a:prstGeom prst="diamond">
            <a:avLst/>
          </a:prstGeom>
          <a:solidFill>
            <a:srgbClr val="A7CA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66140" y="271463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45478" y="1319008"/>
            <a:ext cx="243135" cy="243135"/>
          </a:xfrm>
          <a:prstGeom prst="ellipse">
            <a:avLst/>
          </a:prstGeom>
          <a:solidFill>
            <a:srgbClr val="1D4FCD"/>
          </a:solidFill>
          <a:ln w="50800">
            <a:solidFill>
              <a:srgbClr val="1D4FCD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3" y="0"/>
            <a:ext cx="8567738" cy="51435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625411" y="1725885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8" name="Text 5"/>
          <p:cNvSpPr/>
          <p:nvPr/>
        </p:nvSpPr>
        <p:spPr>
          <a:xfrm>
            <a:off x="7146689" y="1792584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9" name="Text 6"/>
          <p:cNvSpPr/>
          <p:nvPr/>
        </p:nvSpPr>
        <p:spPr>
          <a:xfrm>
            <a:off x="1957388" y="1759232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10" name="Text 7"/>
          <p:cNvSpPr/>
          <p:nvPr/>
        </p:nvSpPr>
        <p:spPr>
          <a:xfrm>
            <a:off x="2190750" y="3228975"/>
            <a:ext cx="5095875" cy="1300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nosso desafio é construir uma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.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que conecte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resultados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financeiros e tecnológicos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(1),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trazendo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clareza de oferta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mercado (2),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viabilizando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escala territorial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(3),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operacional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(4) e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portfólio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(5),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operado de formas acompanháveis através de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métricas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(6), </a:t>
            </a:r>
            <a:endParaRPr lang="en-US" sz="1200" dirty="0"/>
          </a:p>
          <a:p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permitindo </a:t>
            </a:r>
            <a:pPr algn="l" indent="0" marL="0">
              <a:lnSpc>
                <a:spcPts val="1452"/>
              </a:lnSpc>
              <a:buNone/>
            </a:pPr>
            <a:r>
              <a:rPr lang="en-US" sz="1200" b="1" u="sng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sustentabilidade e expansão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ao longo de 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2026</a:t>
            </a:r>
            <a:pPr algn="l" indent="0" marL="0">
              <a:lnSpc>
                <a:spcPts val="1452"/>
              </a:lnSpc>
              <a:buNone/>
            </a:pPr>
            <a:r>
              <a:rPr lang="en-US" sz="1200" spc="-2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 (7).</a:t>
            </a:r>
            <a:endParaRPr lang="en-US" sz="1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038225" y="261937"/>
            <a:ext cx="3805238" cy="3524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1.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MIGHT WE?</a:t>
            </a:r>
            <a:pPr algn="l" indent="0" marL="0">
              <a:lnSpc>
                <a:spcPts val="2109"/>
              </a:lnSpc>
              <a:buNone/>
            </a:pPr>
            <a:r>
              <a:rPr lang="en-US" sz="18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SEGUNDO DIAMANTE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Agora passou o tempo de abrir tanto. Temos algumas respostas que queremos responder.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osso desafio é construir uma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estratégia de produto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 conecte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resultados financeiros e tecnológicos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(1),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trazendo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clareza de oferta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ao mercado (2),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viabilizando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 territorial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(3),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operacional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(4) e de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portfólio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(5),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operado de formas acompanháveis através de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métricas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(6),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permitindo </a:t>
            </a:r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sustentabilidade e expansão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ao longo de 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2026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(7).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b="1" u="sng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Precisamos nos encontrar para buscar soluções para cada uma destas frentes, tentando sintetizar nossas ações em OKRs simples e acompanháveis que desdobrem a estratégia</a:t>
            </a:r>
            <a:endParaRPr lang="en-US" sz="56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3" y="276225"/>
            <a:ext cx="5005388" cy="4333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762000" y="1962150"/>
            <a:ext cx="3648075" cy="2628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225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com uma estratégia de produto clara, sempre há o que fazer quando não ”projetos”</a:t>
            </a:r>
            <a:endParaRPr lang="en-US" sz="2250" dirty="0"/>
          </a:p>
          <a:p>
            <a:pPr algn="r" indent="0" marL="0">
              <a:lnSpc>
                <a:spcPts val="1350"/>
              </a:lnSpc>
              <a:buNone/>
            </a:pPr>
            <a:r>
              <a:rPr lang="en-US" sz="1500" spc="-30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mesmo sem resultado financeiro de cada atividade, há muito resultado estratégico que precisa ser buscado </a:t>
            </a:r>
            <a:endParaRPr lang="en-US" sz="2250" dirty="0"/>
          </a:p>
          <a:p>
            <a:pPr algn="r" indent="0" marL="0">
              <a:lnSpc>
                <a:spcPts val="1350"/>
              </a:lnSpc>
              <a:buNone/>
            </a:pPr>
            <a:r>
              <a:rPr lang="en-US" sz="1500" spc="-30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falta um backlog priorizado, com clareza sobre como cada um pode contribuir com o objetivo maior</a:t>
            </a:r>
            <a:endParaRPr lang="en-US" sz="22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8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3" y="276225"/>
            <a:ext cx="5005388" cy="4333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762000" y="1962150"/>
            <a:ext cx="3648075" cy="2628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2025"/>
              </a:lnSpc>
              <a:buNone/>
            </a:pPr>
            <a:r>
              <a:rPr lang="en-US" sz="2250" spc="-45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com uma estratégia clara, não cabe ao time se sentir ”ocioso” quando não está em projetos</a:t>
            </a:r>
            <a:endParaRPr lang="en-US" sz="2250" dirty="0"/>
          </a:p>
          <a:p>
            <a:pPr algn="r" indent="0" marL="0">
              <a:lnSpc>
                <a:spcPts val="1350"/>
              </a:lnSpc>
              <a:buNone/>
            </a:pPr>
            <a:r>
              <a:rPr lang="en-US" sz="1500" spc="-30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mesmo sem resultado financeiro de cada atividade, há muito resultado estratégico que precisa ser buscado </a:t>
            </a:r>
            <a:endParaRPr lang="en-US" sz="2250" dirty="0"/>
          </a:p>
          <a:p>
            <a:pPr algn="r" indent="0" marL="0">
              <a:lnSpc>
                <a:spcPts val="1350"/>
              </a:lnSpc>
              <a:buNone/>
            </a:pPr>
            <a:r>
              <a:rPr lang="en-US" sz="1500" spc="-30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falta um backlog priorizado, com clareza sobre como cada um pode contribuir com o objetivo maior</a:t>
            </a:r>
            <a:endParaRPr lang="en-US" sz="22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59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3" y="276225"/>
            <a:ext cx="5005388" cy="4333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1804988" y="1471613"/>
            <a:ext cx="2552700" cy="31337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HORAS GASTAS EM ATIVIDADES TRABALHOSAS SEM VALOR AO CLIENTE (por semana)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- 0-2 horas: 1 pessoa (16,7%)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- 3-5 horas: 5 pessoas (83,3%)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**Média**: 4,2 horas/semana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Certamente o valor é subnotificado (pessoas tendem a maquiar informação quando perguntadas sobre seu trabalho não gerar valor real ao cliente, por insegurança trabalhista).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Apesar disto, já denota potencial de 15% da carga de trabalho sendo possível de ser ajustada para outros objetivos.</a:t>
            </a:r>
            <a:endParaRPr lang="en-US" sz="17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7525" y="300038"/>
            <a:ext cx="302895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3" y="276225"/>
            <a:ext cx="5005388" cy="4333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1066800" y="1728788"/>
            <a:ext cx="3271838" cy="2914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SATISFAÇÃO DO TIME COM VISIBILIDADE DE REDE DE CONTATOS (escala 1-10)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4,8/10 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é a área com menor satisfação da equipe. 50% está muito insatisfeita (1-2). 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rede de contatos é claramente o maior ponto de dor em termos de visibilidade e gestão de informações, o maior ofensor na ”falta de uma fonte unica da verdade”, e uma das maiores fortalezas subutilizadas da empresa.</a:t>
            </a:r>
            <a:endParaRPr lang="en-US" sz="1725" dirty="0"/>
          </a:p>
          <a:p>
            <a:pPr algn="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dos sócios, esforços e oportunidades comerciais, aprendizados que tiramos de projetos, e até a experiência do candidato... todos são pouco visíveis pela falta de visibilidade na rede de contatos.</a:t>
            </a:r>
            <a:endParaRPr lang="en-US" sz="17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9488" y="-1666875"/>
            <a:ext cx="5624513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66788" y="2243138"/>
            <a:ext cx="2800350" cy="19716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 Plongê é um produto de inteligência, e é por isto que é de alto valor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...e ainda assim perdemos muito dado!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ou pelo menos não conseguimos encontrar!</a:t>
            </a:r>
            <a:endParaRPr lang="en-US" sz="17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6638" y="-1076325"/>
            <a:ext cx="5567363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47713" y="2176463"/>
            <a:ext cx="2686050" cy="2847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Muito leva a crer que a Plongê deve se especializar com um modus operandis que agregue inteligencia de mercado e tendencias na alta liderança de organizacoes brasileiras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Na prática,</a:t>
            </a:r>
            <a:endParaRPr lang="en-US" sz="1725" dirty="0"/>
          </a:p>
          <a:p>
            <a:pPr algn="l" marL="342900" indent="-342900">
              <a:lnSpc>
                <a:spcPts val="1725"/>
              </a:lnSpc>
              <a:buSzPct val="100000"/>
              <a:buChar char="•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Estudos de Mercado e Tendência</a:t>
            </a:r>
            <a:endParaRPr lang="en-US" sz="1725" dirty="0"/>
          </a:p>
          <a:p>
            <a:pPr algn="l" marL="342900" indent="-342900">
              <a:lnSpc>
                <a:spcPts val="1725"/>
              </a:lnSpc>
              <a:buSzPct val="100000"/>
              <a:buChar char="•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Entregas ainda mais ricas</a:t>
            </a:r>
            <a:endParaRPr lang="en-US" sz="1725" dirty="0"/>
          </a:p>
          <a:p>
            <a:pPr algn="l" marL="342900" indent="-342900">
              <a:lnSpc>
                <a:spcPts val="1725"/>
              </a:lnSpc>
              <a:buSzPct val="100000"/>
              <a:buChar char="•"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Comunidade B2C?</a:t>
            </a:r>
            <a:endParaRPr lang="en-US" sz="17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1425" y="-1295400"/>
            <a:ext cx="5362575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76288" y="1585913"/>
            <a:ext cx="3271838" cy="3286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Para chegarmos lá precisamos olhar com afinco para 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Gestão de Conhecimento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É importante ter padrão nas operações, independente do Plia (poucos locais para salvar e procurar informações)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Assim, vamos conseguir com que os dados estejam integrados - e especialmente 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encontráveis</a:t>
            </a:r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/</a:t>
            </a:r>
            <a:pPr algn="l" indent="0" marL="0">
              <a:lnSpc>
                <a:spcPts val="1725"/>
              </a:lnSpc>
              <a:buNone/>
            </a:pPr>
            <a:r>
              <a:rPr lang="en-US" sz="1725" b="1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buscáveis/correlacionáveis</a:t>
            </a:r>
            <a:pPr algn="l" indent="0" marL="0">
              <a:lnSpc>
                <a:spcPts val="1725"/>
              </a:lnSpc>
              <a:buNone/>
            </a:pPr>
            <a:r>
              <a:rPr lang="en-US" sz="1725" b="1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.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IA Generativa certamente ajudará a  processarmos e enriquecermos altos volumes de históricos pouco estruturados</a:t>
            </a:r>
            <a:endParaRPr lang="en-US" sz="17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038225" y="261937"/>
            <a:ext cx="3567113" cy="2457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2.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ESTUDO DE MERCADO É UM 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HANGING FRUIT</a:t>
            </a:r>
            <a:pPr algn="l" indent="0" marL="0">
              <a:lnSpc>
                <a:spcPts val="2109"/>
              </a:lnSpc>
              <a:buNone/>
            </a:pPr>
            <a:r>
              <a:rPr lang="en-US" sz="1800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Objetivo: aumentar faturamento e diversificar portfolio em demanda que sabemos que existe, e traz resultado no curto prazo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rimeiro passo para 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Plongê ser referência como 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centro de inteligencia?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Certamente é um passo no caminhar de melhorarmos nossos processos de coleta e processamento de informações de entrevista e reports complexos a clientes.</a:t>
            </a:r>
            <a:endParaRPr lang="en-US" sz="56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038225" y="261937"/>
            <a:ext cx="4238625" cy="4886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3.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RUMANDO PARA UMA FONTE ÚNICA DA VERDADE. 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REMOVENDO SILOS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Workshop de criaçao de consenso sobre como conduzimos os processos (onde o que vai e onde? mesmo que nao seja no Plia). Como fazer? Como não fazer? O que não podemos abrir mão, mesmo que o projeto seja ”todo diferentão, a cara do cliente”?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Nosso operacional deve garantir que todos os projetos gerem inteligência à Plongê. Caso contrário, há muito risco de criação de silos e desperdício de recursos.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trabalho prepara o terreno para input massivo em sistema centralizado, quando for momento oportuno.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 sequência ao workshop com analistas de forma a identificar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ganhos rápidos já mapeados (não só no Plia), fomentando de que todos os colaboradores da Plongê sejam capazes de construir e pensar em fluxos de automação usando ferramentas no-code. 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Trazer protagonismo ao time sendo parte da solução, mais que criticismo a partir de um olhar que se vê fora do problema.</a:t>
            </a:r>
            <a:endParaRPr lang="en-US" sz="56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E672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8" y="0"/>
            <a:ext cx="8582025" cy="5143500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FFFFFF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APRENDIZADOS CHAVE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6788" y="2243138"/>
            <a:ext cx="3271838" cy="438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tá Sal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mas e o Plia?</a:t>
            </a:r>
            <a:endParaRPr lang="en-US" sz="17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038225" y="261937"/>
            <a:ext cx="3681412" cy="51530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4.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DISCOVERY SOBRE FORMAS RÁPIDAS DE MELHORAR O INPUT NO PLIA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(RUMO À FONTE ÚNICA DA VERDADE)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Entrevistar pessoas sobre usabilidade de entrada de dados no sistema. Há um problema muito grande de que os dados se perdem em controles paralelos. Como concentrar essas informações?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 possível construir </a:t>
            </a:r>
            <a:pPr algn="l" indent="0" marL="0">
              <a:lnSpc>
                <a:spcPts val="1055"/>
              </a:lnSpc>
              <a:buNone/>
            </a:pPr>
            <a:r>
              <a:rPr lang="en-US" sz="900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crawlers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populem o PLIA sem que haja mudança nos fluxos operacionais atuais? Quais padronizações precisam ser feitas para isto? É possivel organizar um Data Lake para a Plongê sem grande esforço?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Prototipar ou construir POCs, se couber.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Acompanhar dia a dia de maneira observativa (trazer usuários para mostrarem aquilo que são especialistas - e não para serem criativos e inventarem soluções que não conhecem quais são os building-blocks)</a:t>
            </a:r>
            <a:endParaRPr lang="en-US" sz="56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EC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0"/>
            <a:ext cx="8577263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PRÓXIMOS PASSOS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038225" y="261937"/>
            <a:ext cx="4833938" cy="3390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5063"/>
              </a:lnSpc>
              <a:buNone/>
            </a:pPr>
            <a:r>
              <a:rPr lang="en-US" sz="5625" spc="-11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5.</a:t>
            </a:r>
            <a:endParaRPr lang="en-US" sz="5625" dirty="0"/>
          </a:p>
          <a:p>
            <a:pPr algn="l" indent="0" marL="0">
              <a:lnSpc>
                <a:spcPts val="2109"/>
              </a:lnSpc>
              <a:buNone/>
            </a:pPr>
            <a:r>
              <a:rPr lang="en-US" sz="1800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POTENCIALIZAR USO DE IA GENERATIVA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Montar grupo de estudos e rodas de conversa sobre IA.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Falar sobre Prompt Engineering, Vibe Coding.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 diretrizes de segurança de informação.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Fomentar olhar de ”copiloto” para IA generativa, pensando em um bom ambiente de desenvolvimento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se há alguma aplicação baseada em RAG que ajude rapidamente a dar um salto de resultado em alguma frente da empresa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Explicar potencialidades da tecnologia, casos de uso comuns em indústrias distintas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Ampliar repertório de todos da empresa</a:t>
            </a:r>
            <a:endParaRPr lang="en-US" sz="5625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Provocar cultura de aprendizado</a:t>
            </a:r>
            <a:endParaRPr lang="en-US" sz="56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1D4F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" y="0"/>
            <a:ext cx="84963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838" y="0"/>
            <a:ext cx="84963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 ESTUDO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942975" y="671513"/>
            <a:ext cx="4081462" cy="36433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Postmortem e Aprendizado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b="1" u="sng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Estratégia de Produto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Estudos de Mercado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Padronização do ”como fazer”, e ”o que não abrir mão”, evitando silos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Gestão de Conhecimento e Dados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OKRs alinhados com a estratégia, e mensuráveis</a:t>
            </a:r>
            <a:endParaRPr lang="en-US" sz="1875" dirty="0"/>
          </a:p>
          <a:p>
            <a:pPr algn="l" indent="0" marL="0">
              <a:lnSpc>
                <a:spcPts val="1688"/>
              </a:lnSpc>
              <a:buNone/>
            </a:pPr>
            <a:r>
              <a:rPr lang="en-US" sz="1875" spc="-37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Gestão de Conhecimento e Integração de Dados</a:t>
            </a:r>
            <a:endParaRPr lang="en-US" sz="18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0"/>
            <a:ext cx="88344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fatos, dados, informações objetivas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04813" y="3781425"/>
            <a:ext cx="3514725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Listar 3-5 processos que já funcionam bem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quais ferramentas estão envolvidas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quais dados são trafegados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operacional dos macroprocessos</a:t>
            </a:r>
            <a:endParaRPr lang="en-US" sz="1725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31983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já funciona bem e pode ser automatizado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238500"/>
            <a:ext cx="609600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Brainstorming livre - "E se pudéssemos..."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integrações entre ferramentas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Ideias malucas são bem-vindas! Não precisa se preocupar com implementação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como automatizar cada um. O que seria legal pular de um sistema pro outro automaticamente. O que exige esforço manual? (automações comuns) O que exige muito tempo de análise e síntese? (automações baseadas em LLM)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ideias novas, alternativas, criatividade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912018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Automações criativas e inovadoras</a:t>
            </a:r>
            <a:endParaRPr lang="en-US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2025-10-16T22:33:27Z</dcterms:created>
  <dcterms:modified xsi:type="dcterms:W3CDTF">2025-10-16T22:33:27Z</dcterms:modified>
</cp:coreProperties>
</file>